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7" r:id="rId12"/>
    <p:sldId id="269" r:id="rId13"/>
    <p:sldId id="268" r:id="rId14"/>
    <p:sldId id="275" r:id="rId15"/>
    <p:sldId id="279" r:id="rId16"/>
    <p:sldId id="274" r:id="rId17"/>
    <p:sldId id="276" r:id="rId18"/>
    <p:sldId id="277" r:id="rId19"/>
    <p:sldId id="27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3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7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3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4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4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283B9-AE0D-44FD-A3F3-ACDD364E3A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22D8B-2B1C-4287-A1CC-7DC4FC616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9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880" y="949233"/>
            <a:ext cx="10337074" cy="23657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Game Theoretic Allocation of Surveillance Robots in Adversarial Environments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93869" y="4738489"/>
            <a:ext cx="18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Sailik Sengupta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556691" y="4738489"/>
            <a:ext cx="1851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Aditya P. Mishra</a:t>
            </a:r>
            <a:endParaRPr lang="en-US" sz="2000" dirty="0"/>
          </a:p>
        </p:txBody>
      </p:sp>
      <p:pic>
        <p:nvPicPr>
          <p:cNvPr id="1026" name="Picture 2" descr="air drones, quad copter, quadcopter, radio control uav, secret service, spy drone, unmanned aerial vehic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96" y="3393358"/>
            <a:ext cx="1345131" cy="1345131"/>
          </a:xfrm>
          <a:prstGeom prst="rect">
            <a:avLst/>
          </a:prstGeom>
          <a:noFill/>
          <a:extLst/>
        </p:spPr>
      </p:pic>
      <p:pic>
        <p:nvPicPr>
          <p:cNvPr id="11" name="Picture 2" descr="air drones, quad copter, quadcopter, radio control uav, secret service, spy drone, unmanned aerial vehic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17" y="3393358"/>
            <a:ext cx="1345131" cy="1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43" y="5315487"/>
            <a:ext cx="996770" cy="9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rapezoid 9"/>
          <p:cNvSpPr/>
          <p:nvPr/>
        </p:nvSpPr>
        <p:spPr>
          <a:xfrm rot="18948249">
            <a:off x="5151702" y="4003298"/>
            <a:ext cx="711433" cy="1981224"/>
          </a:xfrm>
          <a:prstGeom prst="trapezoi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/>
          <p:cNvSpPr/>
          <p:nvPr/>
        </p:nvSpPr>
        <p:spPr>
          <a:xfrm rot="2523594">
            <a:off x="6685310" y="4004345"/>
            <a:ext cx="760484" cy="1956016"/>
          </a:xfrm>
          <a:prstGeom prst="trapezoi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implementable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35567" y="1970572"/>
                <a:ext cx="475970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67" y="1970572"/>
                <a:ext cx="4759701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05323" y="5427150"/>
                <a:ext cx="6927666" cy="525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323" y="5427150"/>
                <a:ext cx="6927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21528" y="2641578"/>
                <a:ext cx="1553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528" y="2641578"/>
                <a:ext cx="155350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22050" y="3172907"/>
                <a:ext cx="17529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50" y="3172907"/>
                <a:ext cx="1752980" cy="477888"/>
              </a:xfrm>
              <a:prstGeom prst="rect">
                <a:avLst/>
              </a:prstGeom>
              <a:blipFill>
                <a:blip r:embed="rId5"/>
                <a:stretch>
                  <a:fillRect r="-104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65451" y="3617759"/>
                <a:ext cx="2913362" cy="13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=1 ∀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51" y="3617759"/>
                <a:ext cx="2913362" cy="1357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65451" y="4446905"/>
                <a:ext cx="3050259" cy="13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51" y="4446905"/>
                <a:ext cx="3050259" cy="1357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b="56567"/>
          <a:stretch/>
        </p:blipFill>
        <p:spPr>
          <a:xfrm>
            <a:off x="7137884" y="2526997"/>
            <a:ext cx="4060523" cy="13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implementable strategies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35567" y="1970572"/>
                <a:ext cx="475970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67" y="1970572"/>
                <a:ext cx="4759701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805323" y="5427150"/>
                <a:ext cx="7023654" cy="525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IN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323" y="5427150"/>
                <a:ext cx="702365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21528" y="2641578"/>
                <a:ext cx="1553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528" y="2641578"/>
                <a:ext cx="155350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22050" y="3172907"/>
                <a:ext cx="17529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50" y="3172907"/>
                <a:ext cx="1752980" cy="477888"/>
              </a:xfrm>
              <a:prstGeom prst="rect">
                <a:avLst/>
              </a:prstGeom>
              <a:blipFill>
                <a:blip r:embed="rId5"/>
                <a:stretch>
                  <a:fillRect r="-104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65451" y="3617759"/>
                <a:ext cx="2913362" cy="13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=1 ∀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51" y="3617759"/>
                <a:ext cx="2913362" cy="1357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65451" y="4446905"/>
                <a:ext cx="3050259" cy="13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51" y="4446905"/>
                <a:ext cx="3050259" cy="1357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b="315"/>
          <a:stretch/>
        </p:blipFill>
        <p:spPr>
          <a:xfrm>
            <a:off x="7137884" y="2526997"/>
            <a:ext cx="4060523" cy="3194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3805" y="6407163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Budish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Eric, et al. "Designing random allocation mechanisms: Theory and applications." </a:t>
            </a:r>
            <a:r>
              <a:rPr lang="en-US" sz="1200" b="0" i="1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Economic Review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103.2 (2013): 585-623.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82810" y="1805267"/>
            <a:ext cx="265671" cy="97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7086" y="1506022"/>
                <a:ext cx="377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86" y="1506022"/>
                <a:ext cx="3779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8732586" y="1805267"/>
            <a:ext cx="66167" cy="72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609791" y="1506022"/>
                <a:ext cx="377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791" y="1506022"/>
                <a:ext cx="3779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0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0895"/>
          </a:xfrm>
        </p:spPr>
        <p:txBody>
          <a:bodyPr>
            <a:normAutofit/>
          </a:bodyPr>
          <a:lstStyle/>
          <a:p>
            <a:r>
              <a:rPr lang="en-IN" dirty="0" smtClean="0"/>
              <a:t>Scenario Description in V-REP</a:t>
            </a:r>
          </a:p>
          <a:p>
            <a:pPr lvl="1"/>
            <a:r>
              <a:rPr lang="en-IN" dirty="0"/>
              <a:t>3</a:t>
            </a:r>
            <a:r>
              <a:rPr lang="en-IN" dirty="0" smtClean="0"/>
              <a:t> Quadcopters</a:t>
            </a:r>
          </a:p>
          <a:p>
            <a:pPr lvl="1"/>
            <a:r>
              <a:rPr lang="en-IN" dirty="0" smtClean="0"/>
              <a:t>5 Buildings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Algorithms we leverage</a:t>
            </a:r>
          </a:p>
          <a:p>
            <a:pPr lvl="1"/>
            <a:r>
              <a:rPr lang="en-IN" dirty="0" smtClean="0"/>
              <a:t>Physics Simulator</a:t>
            </a:r>
          </a:p>
          <a:p>
            <a:pPr lvl="1"/>
            <a:r>
              <a:rPr lang="en-IN" dirty="0" smtClean="0"/>
              <a:t>Path Planning using OMPL (</a:t>
            </a:r>
            <a:r>
              <a:rPr lang="en-IN" dirty="0" err="1" smtClean="0"/>
              <a:t>RRTConnect</a:t>
            </a:r>
            <a:r>
              <a:rPr lang="en-IN" dirty="0" smtClean="0"/>
              <a:t>)</a:t>
            </a:r>
          </a:p>
          <a:p>
            <a:pPr lvl="1"/>
            <a:r>
              <a:rPr lang="en-IN" dirty="0" smtClean="0"/>
              <a:t>Static object collision avoidance</a:t>
            </a:r>
          </a:p>
          <a:p>
            <a:endParaRPr lang="en-IN" dirty="0" smtClean="0"/>
          </a:p>
          <a:p>
            <a:r>
              <a:rPr lang="en-IN" dirty="0" smtClean="0"/>
              <a:t>Client-Server Architecture</a:t>
            </a:r>
          </a:p>
          <a:p>
            <a:pPr lvl="1"/>
            <a:endParaRPr lang="en-IN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98" y="3029376"/>
            <a:ext cx="4339980" cy="22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Scenario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894"/>
            <a:ext cx="5652951" cy="161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69080"/>
            <a:ext cx="565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Perimeter and Rewards associated with an area have been normalized for obtaining the utility values of the game.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25434" y="5145414"/>
                <a:ext cx="5146221" cy="836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Notice that out of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 smtClean="0"/>
                  <a:t> possible allocations, only seven of them have non-zero probabilities.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34" y="5145414"/>
                <a:ext cx="5146221" cy="836832"/>
              </a:xfrm>
              <a:prstGeom prst="rect">
                <a:avLst/>
              </a:prstGeom>
              <a:blipFill>
                <a:blip r:embed="rId3"/>
                <a:stretch>
                  <a:fillRect l="-948" r="-711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8" idx="0"/>
            <a:endCxn id="6" idx="2"/>
          </p:cNvCxnSpPr>
          <p:nvPr/>
        </p:nvCxnSpPr>
        <p:spPr>
          <a:xfrm flipH="1" flipV="1">
            <a:off x="3664676" y="3639077"/>
            <a:ext cx="1734" cy="430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  <a:endCxn id="5" idx="1"/>
          </p:cNvCxnSpPr>
          <p:nvPr/>
        </p:nvCxnSpPr>
        <p:spPr>
          <a:xfrm flipV="1">
            <a:off x="6171655" y="3772613"/>
            <a:ext cx="731421" cy="179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69200" y="1132115"/>
            <a:ext cx="287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Allocation of drones to areas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11360" y="1792514"/>
            <a:ext cx="1943954" cy="54428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2"/>
            <a:endCxn id="5" idx="0"/>
          </p:cNvCxnSpPr>
          <p:nvPr/>
        </p:nvCxnSpPr>
        <p:spPr>
          <a:xfrm flipH="1">
            <a:off x="8820578" y="1501447"/>
            <a:ext cx="185779" cy="18924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903076" y="1690688"/>
            <a:ext cx="3835003" cy="4163849"/>
            <a:chOff x="7011360" y="1690688"/>
            <a:chExt cx="3726719" cy="41638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1360" y="1690688"/>
              <a:ext cx="3726719" cy="416384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19837" t="48632" r="68868" b="42653"/>
            <a:stretch/>
          </p:blipFill>
          <p:spPr>
            <a:xfrm>
              <a:off x="7772880" y="4305364"/>
              <a:ext cx="420914" cy="36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4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5" y="1"/>
            <a:ext cx="12194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3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799"/>
            <a:ext cx="8244016" cy="4429897"/>
          </a:xfrm>
        </p:spPr>
        <p:txBody>
          <a:bodyPr anchor="ctr">
            <a:normAutofit lnSpcReduction="10000"/>
          </a:bodyPr>
          <a:lstStyle/>
          <a:p>
            <a:r>
              <a:rPr lang="en-US" dirty="0" smtClean="0"/>
              <a:t>Formulated the problem of multi-robot allocation for surveillance in adversarial environments as a Stackelberg game.</a:t>
            </a:r>
          </a:p>
          <a:p>
            <a:endParaRPr lang="en-US" dirty="0" smtClean="0"/>
          </a:p>
          <a:p>
            <a:r>
              <a:rPr lang="en-US" dirty="0" smtClean="0"/>
              <a:t>Solved the equilibrium of this game in polynomial time by designing a specific reward structure.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Demonstrated using a scenario where the defender has 3 robots and wants to monitor 5 locations with different utilities.</a:t>
            </a:r>
          </a:p>
        </p:txBody>
      </p:sp>
    </p:spTree>
    <p:extLst>
      <p:ext uri="{BB962C8B-B14F-4D97-AF65-F5344CB8AC3E}">
        <p14:creationId xmlns:p14="http://schemas.microsoft.com/office/powerpoint/2010/main" val="24650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Allocating robots to monitor multiple factories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1105988" y="3823063"/>
            <a:ext cx="9980023" cy="2177143"/>
          </a:xfrm>
          <a:prstGeom prst="trapezoid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cdn2.iconfinder.com/data/icons/large-svg-icons-part-3/512/industry_symbol_icon_vec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62" y="4711841"/>
            <a:ext cx="1105989" cy="11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2.iconfinder.com/data/icons/large-svg-icons-part-3/512/industry_symbol_icon_vec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42" y="4245731"/>
            <a:ext cx="1019105" cy="101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cdn2.iconfinder.com/data/icons/large-svg-icons-part-3/512/industry_symbol_icon_vec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00" y="3461006"/>
            <a:ext cx="892794" cy="8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2516777" y="1454331"/>
            <a:ext cx="2926080" cy="1354382"/>
          </a:xfrm>
          <a:prstGeom prst="cloudCallout">
            <a:avLst>
              <a:gd name="adj1" fmla="val -55555"/>
              <a:gd name="adj2" fmla="val 6441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air drones, quad copter, quadcopter, radio control uav, secret service, spy drone, unmanned aerial vehic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54" y="1827365"/>
            <a:ext cx="604242" cy="60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ir drones, quad copter, quadcopter, radio control uav, secret service, spy drone, unmanned aerial vehic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54" y="1822283"/>
            <a:ext cx="609324" cy="6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91147" y="5676607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47" y="5676607"/>
                <a:ext cx="4678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31126" y="4233071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26" y="4233071"/>
                <a:ext cx="4731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30322" y="5144107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22" y="5144107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57" y="1628560"/>
            <a:ext cx="996770" cy="9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1" y="2919820"/>
            <a:ext cx="873092" cy="8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61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0.11341 0.360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8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4319 0.2879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43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1041 L -0.27083 0.1504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799"/>
            <a:ext cx="8244016" cy="4429897"/>
          </a:xfrm>
        </p:spPr>
        <p:txBody>
          <a:bodyPr anchor="ctr">
            <a:normAutofit lnSpcReduction="10000"/>
          </a:bodyPr>
          <a:lstStyle/>
          <a:p>
            <a:r>
              <a:rPr lang="en-US" dirty="0" smtClean="0"/>
              <a:t>Formulated the problem of multi-robot allocation for surveillance in adversarial environments as a Stackelberg game.</a:t>
            </a:r>
          </a:p>
          <a:p>
            <a:endParaRPr lang="en-US" dirty="0" smtClean="0"/>
          </a:p>
          <a:p>
            <a:r>
              <a:rPr lang="en-US" dirty="0" smtClean="0"/>
              <a:t>Solved the equilibrium of this game in polynomial time by designing a specific reward structure.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Demonstrated using a scenario where the defender has 3 robots and wants to monitor 5 locations with different utilities.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8892075" y="377332"/>
            <a:ext cx="2926080" cy="1354382"/>
          </a:xfrm>
          <a:prstGeom prst="wedgeEllipseCallout">
            <a:avLst>
              <a:gd name="adj1" fmla="val 596"/>
              <a:gd name="adj2" fmla="val 95775"/>
            </a:avLst>
          </a:prstGeom>
          <a:solidFill>
            <a:srgbClr val="FBDB20"/>
          </a:solidFill>
          <a:ln>
            <a:solidFill>
              <a:srgbClr val="FBDB2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THANK YOU!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59" y="2398875"/>
            <a:ext cx="873092" cy="8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if questi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74" y="4383055"/>
            <a:ext cx="3299925" cy="24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9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Allocating robots to monitor multiple factories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1105988" y="3823063"/>
            <a:ext cx="9980023" cy="2177143"/>
          </a:xfrm>
          <a:prstGeom prst="trapezoid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cdn2.iconfinder.com/data/icons/large-svg-icons-part-3/512/industry_symbol_icon_vec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62" y="4711841"/>
            <a:ext cx="1105989" cy="11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2.iconfinder.com/data/icons/large-svg-icons-part-3/512/industry_symbol_icon_vec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42" y="4245731"/>
            <a:ext cx="1019105" cy="101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cdn2.iconfinder.com/data/icons/large-svg-icons-part-3/512/industry_symbol_icon_vec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00" y="3461006"/>
            <a:ext cx="892794" cy="8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2516777" y="1454331"/>
            <a:ext cx="2926080" cy="1354382"/>
          </a:xfrm>
          <a:prstGeom prst="cloudCallout">
            <a:avLst>
              <a:gd name="adj1" fmla="val -55555"/>
              <a:gd name="adj2" fmla="val 6441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air drones, quad copter, quadcopter, radio control uav, secret service, spy drone, unmanned aerial vehic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54" y="1827365"/>
            <a:ext cx="604242" cy="60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ir drones, quad copter, quadcopter, radio control uav, secret service, spy drone, unmanned aerial vehic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54" y="1822283"/>
            <a:ext cx="609324" cy="6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91147" y="5676607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47" y="5676607"/>
                <a:ext cx="4678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31126" y="4233071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26" y="4233071"/>
                <a:ext cx="4731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30322" y="5144107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22" y="5144107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57" y="1628560"/>
            <a:ext cx="996770" cy="9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8809315" y="1001293"/>
            <a:ext cx="896053" cy="763380"/>
            <a:chOff x="10140920" y="1338048"/>
            <a:chExt cx="896053" cy="763380"/>
          </a:xfrm>
        </p:grpSpPr>
        <p:sp>
          <p:nvSpPr>
            <p:cNvPr id="22" name="TextBox 21"/>
            <p:cNvSpPr txBox="1"/>
            <p:nvPr/>
          </p:nvSpPr>
          <p:spPr>
            <a:xfrm>
              <a:off x="10397242" y="1338048"/>
              <a:ext cx="3795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25252"/>
                  </a:solidFill>
                </a:rPr>
                <a:t>?</a:t>
              </a:r>
              <a:endParaRPr lang="en-US" sz="4000" dirty="0">
                <a:solidFill>
                  <a:srgbClr val="F2525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114014">
              <a:off x="10657432" y="1387043"/>
              <a:ext cx="3795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25252"/>
                  </a:solidFill>
                </a:rPr>
                <a:t>?</a:t>
              </a:r>
              <a:endParaRPr lang="en-US" sz="4000" dirty="0">
                <a:solidFill>
                  <a:srgbClr val="F2525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063297">
              <a:off x="10140920" y="1393542"/>
              <a:ext cx="3795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25252"/>
                  </a:solidFill>
                </a:rPr>
                <a:t>?</a:t>
              </a:r>
              <a:endParaRPr lang="en-US" sz="4000" dirty="0">
                <a:solidFill>
                  <a:srgbClr val="F25252"/>
                </a:solidFill>
              </a:endParaRPr>
            </a:p>
          </p:txBody>
        </p:sp>
      </p:grpSp>
      <p:pic>
        <p:nvPicPr>
          <p:cNvPr id="25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1" y="2919820"/>
            <a:ext cx="873092" cy="8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7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99 0.35995 C -0.12409 0.39097 -0.08086 0.39004 -0.03424 0.35833 C 0.02097 0.3206 0.03464 0.27939 0.03932 0.25671 L 0.04284 0.2287 C 0.04805 0.20578 0.06302 0.16365 0.125 0.12106 C 0.16472 0.09398 0.2155 0.08842 0.22214 0.11921 C 0.22878 0.15 0.18906 0.20602 0.14935 0.23264 C 0.08711 0.27546 0.06016 0.26203 0.04818 0.25092 L 0.03451 0.23426 C 0.02266 0.22291 -0.00338 0.20902 -0.05833 0.24652 C -0.10508 0.27847 -0.13802 0.32939 -0.13099 0.35995 Z " pathEditMode="relative" rAng="20340000" ptsTypes="AAAAAAAAA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12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393 0.29953 C 0.46393 0.33263 0.38958 0.35949 0.2987 0.35949 C 0.19153 0.35949 0.1526 0.32962 0.13659 0.31157 L 0.11992 0.2875 C 0.10325 0.26944 0.06224 0.23958 -0.05873 0.23958 C -0.13568 0.23958 -0.22318 0.26643 -0.22318 0.29953 C -0.22318 0.33263 -0.13568 0.35949 -0.05873 0.35949 C 0.06224 0.35949 0.10325 0.32962 0.11992 0.31157 L 0.13659 0.2875 C 0.1526 0.26944 0.19153 0.23958 0.2987 0.23958 C 0.38958 0.23958 0.46393 0.26643 0.46393 0.29953 Z " pathEditMode="relative" rAng="0" ptsTypes="AAAAAAAAA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Game-Theoretic 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38200" y="1890912"/>
            <a:ext cx="3257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Defender plays first!</a:t>
            </a:r>
          </a:p>
          <a:p>
            <a:endParaRPr lang="en-US" dirty="0"/>
          </a:p>
        </p:txBody>
      </p:sp>
      <p:pic>
        <p:nvPicPr>
          <p:cNvPr id="11266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04" y="4112346"/>
            <a:ext cx="1168128" cy="11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Game-Theoretic 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42" y="1829287"/>
            <a:ext cx="996770" cy="9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38200" y="1890912"/>
            <a:ext cx="3257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Defender plays first!</a:t>
            </a:r>
          </a:p>
          <a:p>
            <a:endParaRPr lang="en-US" dirty="0"/>
          </a:p>
          <a:p>
            <a:r>
              <a:rPr lang="en-US" dirty="0" smtClean="0"/>
              <a:t>Attacker knows defender’s strategy but not necessarily what was played!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20692" y="366299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92" y="3662992"/>
                <a:ext cx="485710" cy="276999"/>
              </a:xfrm>
              <a:prstGeom prst="rect">
                <a:avLst/>
              </a:prstGeom>
              <a:blipFill>
                <a:blip r:embed="rId6"/>
                <a:stretch>
                  <a:fillRect l="-11392" r="-126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20692" y="4387006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92" y="4387006"/>
                <a:ext cx="485710" cy="276999"/>
              </a:xfrm>
              <a:prstGeom prst="rect">
                <a:avLst/>
              </a:prstGeom>
              <a:blipFill>
                <a:blip r:embed="rId7"/>
                <a:stretch>
                  <a:fillRect l="-11392" r="-126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0692" y="5111020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92" y="5111020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1392" r="-126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04" y="4112346"/>
            <a:ext cx="1168128" cy="11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Game-Theoretic 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294856" y="3007043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56" y="3007043"/>
                <a:ext cx="4731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58573" y="300567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3" y="3005678"/>
                <a:ext cx="4731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42" y="1829287"/>
            <a:ext cx="996770" cy="9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31139" y="300567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139" y="30056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38200" y="1890912"/>
            <a:ext cx="3257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Defender plays first!</a:t>
            </a:r>
          </a:p>
          <a:p>
            <a:endParaRPr lang="en-US" dirty="0"/>
          </a:p>
          <a:p>
            <a:r>
              <a:rPr lang="en-US" dirty="0" smtClean="0"/>
              <a:t>Attacker knows defender’s strategy but not necessarily what was played.</a:t>
            </a:r>
            <a:r>
              <a:rPr lang="en-US" dirty="0"/>
              <a:t> </a:t>
            </a:r>
            <a:r>
              <a:rPr lang="en-US" dirty="0" smtClean="0"/>
              <a:t> Thus, needs to find the Stackelberg Equilibrium.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1843" y="3897685"/>
                <a:ext cx="711733" cy="277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43" y="3897685"/>
                <a:ext cx="711733" cy="277705"/>
              </a:xfrm>
              <a:prstGeom prst="rect">
                <a:avLst/>
              </a:prstGeom>
              <a:blipFill>
                <a:blip r:embed="rId9"/>
                <a:stretch>
                  <a:fillRect l="-7759" t="-2174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04" y="4112346"/>
            <a:ext cx="1168128" cy="11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61038" y="3805881"/>
            <a:ext cx="1816443" cy="4942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4110112" y="3232787"/>
            <a:ext cx="1294477" cy="8402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Game-Theoretic 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3851872"/>
                <a:ext cx="78996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294856" y="3007043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56" y="3007043"/>
                <a:ext cx="4731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58573" y="300567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3" y="3005678"/>
                <a:ext cx="4731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42" y="1829287"/>
            <a:ext cx="996770" cy="9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4511744"/>
                <a:ext cx="7899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51" y="5171616"/>
                <a:ext cx="7899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31139" y="300567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139" y="30056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31139" y="4280911"/>
                <a:ext cx="43330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Combinatorial explosion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 smtClean="0"/>
                  <a:t>s strategies. With general reward structures, finding the Stackelberg equilibrium soon becomes intractable!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139" y="4280911"/>
                <a:ext cx="4333041" cy="830997"/>
              </a:xfrm>
              <a:prstGeom prst="rect">
                <a:avLst/>
              </a:prstGeom>
              <a:blipFill>
                <a:blip r:embed="rId9"/>
                <a:stretch>
                  <a:fillRect l="-703" t="-2190" r="-844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04" y="4112346"/>
            <a:ext cx="1168128" cy="11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96000" y="2187511"/>
                <a:ext cx="475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87511"/>
                <a:ext cx="4755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69229" y="3730774"/>
            <a:ext cx="96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Covered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1617" y="3730774"/>
            <a:ext cx="133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covered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17126" y="3730774"/>
            <a:ext cx="96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Covered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9771" y="3734279"/>
            <a:ext cx="133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Not covered</a:t>
            </a:r>
            <a:endParaRPr 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901" y="4336869"/>
                <a:ext cx="687304" cy="458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01" y="4336869"/>
                <a:ext cx="687304" cy="458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98335" y="4297680"/>
                <a:ext cx="720390" cy="458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335" y="4297680"/>
                <a:ext cx="720390" cy="458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983122" y="4297680"/>
                <a:ext cx="687304" cy="458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22" y="4297680"/>
                <a:ext cx="687304" cy="458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56489" y="4297679"/>
                <a:ext cx="720390" cy="458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89" y="4297679"/>
                <a:ext cx="720390" cy="4587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42808" y="5145557"/>
                <a:ext cx="2213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808" y="5145557"/>
                <a:ext cx="22134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" descr="account, business, human, person, profile, seo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35" y="1865057"/>
            <a:ext cx="1168128" cy="11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cdn1.iconfinder.com/data/icons/messaging-3/48/Devil-25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24" y="1865057"/>
            <a:ext cx="1168128" cy="11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487279" y="5145557"/>
                <a:ext cx="942502" cy="370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279" y="5145557"/>
                <a:ext cx="942502" cy="370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190704" y="5145557"/>
                <a:ext cx="2213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04" y="5145557"/>
                <a:ext cx="22134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809938" y="5145557"/>
                <a:ext cx="2213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938" y="5145557"/>
                <a:ext cx="221349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3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 to obtain strategy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35567" y="1970572"/>
                <a:ext cx="475970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67" y="1970572"/>
                <a:ext cx="4759701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95229" y="5420483"/>
                <a:ext cx="6927666" cy="525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29" y="5420483"/>
                <a:ext cx="6927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21528" y="2641578"/>
                <a:ext cx="1553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528" y="2641578"/>
                <a:ext cx="155350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22050" y="3172907"/>
                <a:ext cx="17529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50" y="3172907"/>
                <a:ext cx="1752980" cy="477888"/>
              </a:xfrm>
              <a:prstGeom prst="rect">
                <a:avLst/>
              </a:prstGeom>
              <a:blipFill>
                <a:blip r:embed="rId5"/>
                <a:stretch>
                  <a:fillRect r="-104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65451" y="3617759"/>
                <a:ext cx="2865656" cy="13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51" y="3617759"/>
                <a:ext cx="2865656" cy="1357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65451" y="4446905"/>
                <a:ext cx="3001591" cy="13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51" y="4446905"/>
                <a:ext cx="3001591" cy="1357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930875" y="6256296"/>
            <a:ext cx="10635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Kiekintveld</a:t>
            </a:r>
            <a:r>
              <a:rPr lang="en-US" sz="10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Christopher, et al. "Computing optimal randomized resource allocations for massive security games." </a:t>
            </a:r>
            <a:r>
              <a:rPr lang="en-US" sz="1000" b="0" i="1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8th International Conference on Autonomous Agents and </a:t>
            </a:r>
            <a:r>
              <a:rPr lang="en-US" sz="1000" b="0" i="1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Multiagent</a:t>
            </a:r>
            <a:r>
              <a:rPr lang="en-US" sz="1000" b="0" i="1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Systems-Volume 1</a:t>
            </a:r>
            <a:r>
              <a:rPr lang="en-US" sz="10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International Foundation for Autonomous Agents and </a:t>
            </a:r>
            <a:r>
              <a:rPr lang="en-US" sz="10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Multiagent</a:t>
            </a:r>
            <a:r>
              <a:rPr lang="en-US" sz="10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Systems, 2009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603110"/>
                <a:ext cx="52497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For that attacker choosing to attack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 smtClean="0"/>
                  <a:t> we solve 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3110"/>
                <a:ext cx="5249770" cy="400110"/>
              </a:xfrm>
              <a:prstGeom prst="rect">
                <a:avLst/>
              </a:prstGeom>
              <a:blipFill>
                <a:blip r:embed="rId8"/>
                <a:stretch>
                  <a:fillRect l="-1278" t="-9091" r="-23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0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326</Words>
  <Application>Microsoft Office PowerPoint</Application>
  <PresentationFormat>Widescreen</PresentationFormat>
  <Paragraphs>116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Game Theoretic Allocation of Surveillance Robots in Adversarial Environments</vt:lpstr>
      <vt:lpstr>Allocating robots to monitor multiple factories</vt:lpstr>
      <vt:lpstr>Allocating robots to monitor multiple factories</vt:lpstr>
      <vt:lpstr>Game-Theoretic modelling</vt:lpstr>
      <vt:lpstr>Game-Theoretic modelling</vt:lpstr>
      <vt:lpstr>Game-Theoretic modelling</vt:lpstr>
      <vt:lpstr>Game-Theoretic modelling</vt:lpstr>
      <vt:lpstr>Reward design</vt:lpstr>
      <vt:lpstr>Optimization problem to obtain strategy</vt:lpstr>
      <vt:lpstr>Finding implementable strategies</vt:lpstr>
      <vt:lpstr>Finding implementable strategies</vt:lpstr>
      <vt:lpstr>Experimental Setup</vt:lpstr>
      <vt:lpstr>Experimental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</vt:vector>
  </TitlesOfParts>
  <Company>Arizona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Theoretic Allocation of Surveillance Robots in Adversarial Environments</dc:title>
  <dc:creator>Sailik Sengupta (Student)</dc:creator>
  <cp:lastModifiedBy>Aditya Prasad Mishra</cp:lastModifiedBy>
  <cp:revision>109</cp:revision>
  <dcterms:created xsi:type="dcterms:W3CDTF">2018-04-16T21:56:48Z</dcterms:created>
  <dcterms:modified xsi:type="dcterms:W3CDTF">2018-04-18T06:43:41Z</dcterms:modified>
</cp:coreProperties>
</file>